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57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42"/>
    <a:srgbClr val="FF8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9F82-E8F3-CE4A-8AB6-E25B60DE940B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AD5-6DD2-5540-A2B8-089B4516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6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9F82-E8F3-CE4A-8AB6-E25B60DE940B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AD5-6DD2-5540-A2B8-089B4516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5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9F82-E8F3-CE4A-8AB6-E25B60DE940B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AD5-6DD2-5540-A2B8-089B4516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1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9F82-E8F3-CE4A-8AB6-E25B60DE940B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AD5-6DD2-5540-A2B8-089B4516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2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9F82-E8F3-CE4A-8AB6-E25B60DE940B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AD5-6DD2-5540-A2B8-089B4516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5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9F82-E8F3-CE4A-8AB6-E25B60DE940B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AD5-6DD2-5540-A2B8-089B4516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5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9F82-E8F3-CE4A-8AB6-E25B60DE940B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AD5-6DD2-5540-A2B8-089B4516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3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9F82-E8F3-CE4A-8AB6-E25B60DE940B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AD5-6DD2-5540-A2B8-089B4516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9F82-E8F3-CE4A-8AB6-E25B60DE940B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AD5-6DD2-5540-A2B8-089B4516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9F82-E8F3-CE4A-8AB6-E25B60DE940B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AD5-6DD2-5540-A2B8-089B4516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9F82-E8F3-CE4A-8AB6-E25B60DE940B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AD5-6DD2-5540-A2B8-089B4516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9F82-E8F3-CE4A-8AB6-E25B60DE940B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52AD5-6DD2-5540-A2B8-089B4516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4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tistics2013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957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International Statistical Institute</a:t>
            </a:r>
            <a:br>
              <a:rPr lang="en-US" b="1" dirty="0" smtClean="0"/>
            </a:br>
            <a:r>
              <a:rPr lang="en-US" b="1" dirty="0" smtClean="0"/>
              <a:t>&amp;</a:t>
            </a:r>
            <a:br>
              <a:rPr lang="en-US" b="1" dirty="0" smtClean="0"/>
            </a:br>
            <a:r>
              <a:rPr lang="en-US" b="1" dirty="0" smtClean="0"/>
              <a:t>International </a:t>
            </a:r>
            <a:r>
              <a:rPr lang="en-US" b="1" dirty="0" smtClean="0"/>
              <a:t>Year of Statistics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49669"/>
            <a:ext cx="6400800" cy="244349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MyStats</a:t>
            </a:r>
            <a:r>
              <a:rPr lang="en-US" dirty="0" smtClean="0">
                <a:solidFill>
                  <a:srgbClr val="FF0000"/>
                </a:solidFill>
              </a:rPr>
              <a:t> 2013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Kuala Lumpur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Vijay </a:t>
            </a:r>
            <a:r>
              <a:rPr lang="en-US" dirty="0" smtClean="0">
                <a:solidFill>
                  <a:srgbClr val="0000FF"/>
                </a:solidFill>
              </a:rPr>
              <a:t>Nair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vnn@umich.edu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7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08" y="274638"/>
            <a:ext cx="8229600" cy="200722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</a:rPr>
              <a:t>International Statistical Institute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		</a:t>
            </a:r>
            <a:r>
              <a:rPr lang="en-US" sz="3600" dirty="0" err="1" smtClean="0">
                <a:solidFill>
                  <a:srgbClr val="0000FF"/>
                </a:solidFill>
              </a:rPr>
              <a:t>www.isi-web.org</a:t>
            </a:r>
            <a:r>
              <a:rPr lang="en-US" sz="3600" dirty="0" smtClean="0">
                <a:solidFill>
                  <a:srgbClr val="0000FF"/>
                </a:solidFill>
              </a:rPr>
              <a:t>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4615"/>
            <a:ext cx="8473457" cy="54239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Founded in </a:t>
            </a:r>
            <a:r>
              <a:rPr lang="en-US" dirty="0" smtClean="0"/>
              <a:t>1885</a:t>
            </a:r>
          </a:p>
          <a:p>
            <a:pPr marL="0" indent="0">
              <a:buNone/>
            </a:pPr>
            <a:r>
              <a:rPr lang="en-US" dirty="0" smtClean="0"/>
              <a:t>Directorate based in The Hague, Netherlands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Mission</a:t>
            </a:r>
            <a:r>
              <a:rPr lang="en-US" b="1" dirty="0" smtClean="0"/>
              <a:t>: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Promote </a:t>
            </a:r>
            <a:r>
              <a:rPr lang="en-US" b="1" dirty="0">
                <a:solidFill>
                  <a:srgbClr val="FF0000"/>
                </a:solidFill>
              </a:rPr>
              <a:t>the understanding, development and good practice of statistics </a:t>
            </a:r>
            <a:r>
              <a:rPr lang="en-US" b="1" dirty="0" smtClean="0">
                <a:solidFill>
                  <a:srgbClr val="FF0000"/>
                </a:solidFill>
              </a:rPr>
              <a:t>worldwide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Covers the entire spectrum of statistical sciences: </a:t>
            </a:r>
          </a:p>
          <a:p>
            <a:r>
              <a:rPr lang="en-US" dirty="0"/>
              <a:t>academics and research</a:t>
            </a:r>
          </a:p>
          <a:p>
            <a:r>
              <a:rPr lang="en-US" dirty="0" smtClean="0"/>
              <a:t>official statistics </a:t>
            </a:r>
          </a:p>
          <a:p>
            <a:r>
              <a:rPr lang="en-US" dirty="0" smtClean="0"/>
              <a:t>survey statistics </a:t>
            </a:r>
          </a:p>
          <a:p>
            <a:r>
              <a:rPr lang="en-US" dirty="0" smtClean="0"/>
              <a:t>business and industrial statistics</a:t>
            </a:r>
          </a:p>
          <a:p>
            <a:r>
              <a:rPr lang="en-US" dirty="0" smtClean="0"/>
              <a:t>statistical </a:t>
            </a:r>
            <a:r>
              <a:rPr lang="en-US" dirty="0"/>
              <a:t>education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 descr="isi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89" y="274638"/>
            <a:ext cx="1513911" cy="142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58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b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4" y="1423987"/>
            <a:ext cx="8763849" cy="50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27"/>
          <p:cNvSpPr txBox="1">
            <a:spLocks/>
          </p:cNvSpPr>
          <p:nvPr/>
        </p:nvSpPr>
        <p:spPr>
          <a:xfrm>
            <a:off x="0" y="76537"/>
            <a:ext cx="9144000" cy="1491006"/>
          </a:xfrm>
          <a:prstGeom prst="rect">
            <a:avLst/>
          </a:prstGeom>
          <a:solidFill>
            <a:srgbClr val="EAFA1A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4" tIns="45712" rIns="91424" bIns="45712"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Malgun Gothic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Malgun Gothic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Malgun Gothic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Malgun Gothic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Malgun Gothic" charset="0"/>
                <a:ea typeface="ＭＳ Ｐゴシック" charset="0"/>
              </a:defRPr>
            </a:lvl5pPr>
            <a:lvl6pPr marL="2514600" indent="-228600" defTabSz="103981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Malgun Gothic" charset="0"/>
                <a:ea typeface="ＭＳ Ｐゴシック" charset="0"/>
              </a:defRPr>
            </a:lvl6pPr>
            <a:lvl7pPr marL="2971800" indent="-228600" defTabSz="103981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Malgun Gothic" charset="0"/>
                <a:ea typeface="ＭＳ Ｐゴシック" charset="0"/>
              </a:defRPr>
            </a:lvl7pPr>
            <a:lvl8pPr marL="3429000" indent="-228600" defTabSz="103981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Malgun Gothic" charset="0"/>
                <a:ea typeface="ＭＳ Ｐゴシック" charset="0"/>
              </a:defRPr>
            </a:lvl8pPr>
            <a:lvl9pPr marL="3886200" indent="-228600" defTabSz="103981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Malgun Gothic" charset="0"/>
                <a:ea typeface="ＭＳ Ｐゴシック" charset="0"/>
              </a:defRPr>
            </a:lvl9pPr>
          </a:lstStyle>
          <a:p>
            <a:pPr algn="ctr" defTabSz="913476" latinLnBrk="1">
              <a:lnSpc>
                <a:spcPct val="90000"/>
              </a:lnSpc>
            </a:pPr>
            <a:r>
              <a:rPr lang="en-US" altLang="ko-KR" sz="3300" dirty="0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ISI </a:t>
            </a:r>
            <a:r>
              <a:rPr lang="en-US" altLang="ko-KR" sz="3300" dirty="0" smtClean="0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Family of Members (</a:t>
            </a:r>
            <a:r>
              <a:rPr lang="en-US" altLang="ko-KR" sz="3300" dirty="0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2013</a:t>
            </a:r>
            <a:r>
              <a:rPr lang="en-US" altLang="ko-KR" sz="3300" dirty="0" smtClean="0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)</a:t>
            </a:r>
          </a:p>
          <a:p>
            <a:pPr algn="ctr" defTabSz="913476" latinLnBrk="1">
              <a:lnSpc>
                <a:spcPct val="9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Truly international with members from well over 100 countries</a:t>
            </a:r>
            <a:endParaRPr lang="ko-KR" altLang="en-US" sz="2400" b="1" dirty="0">
              <a:solidFill>
                <a:srgbClr val="FF0000"/>
              </a:solidFill>
              <a:latin typeface="Arial Unicode MS" charset="0"/>
              <a:cs typeface="Arial Unicode MS" charset="0"/>
            </a:endParaRPr>
          </a:p>
        </p:txBody>
      </p:sp>
      <p:sp>
        <p:nvSpPr>
          <p:cNvPr id="200" name="직사각형 199"/>
          <p:cNvSpPr/>
          <p:nvPr/>
        </p:nvSpPr>
        <p:spPr bwMode="auto">
          <a:xfrm>
            <a:off x="827522" y="2401560"/>
            <a:ext cx="2808375" cy="5232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>
            <a:spAutoFit/>
          </a:bodyPr>
          <a:lstStyle>
            <a:lvl1pPr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latinLnBrk="1" hangingPunct="1"/>
            <a:r>
              <a:rPr lang="en-US" altLang="ko-KR" sz="2800" b="1">
                <a:solidFill>
                  <a:srgbClr val="FFFFFF"/>
                </a:solidFill>
                <a:latin typeface="Arial" charset="0"/>
                <a:cs typeface="Arial Unicode MS" charset="0"/>
              </a:rPr>
              <a:t>EUROPE : 2453</a:t>
            </a:r>
            <a:endParaRPr lang="ko-KR" altLang="en-US" sz="3200" b="1">
              <a:solidFill>
                <a:srgbClr val="FFFFFF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01" name="직사각형 200"/>
          <p:cNvSpPr/>
          <p:nvPr/>
        </p:nvSpPr>
        <p:spPr bwMode="auto">
          <a:xfrm>
            <a:off x="204673" y="4551634"/>
            <a:ext cx="2664546" cy="5232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4" tIns="45712" rIns="91424" bIns="45712" anchor="ctr">
            <a:spAutoFit/>
          </a:bodyPr>
          <a:lstStyle>
            <a:lvl1pPr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latinLnBrk="1" hangingPunct="1"/>
            <a:r>
              <a:rPr lang="en-US" altLang="ko-KR" sz="2800" b="1">
                <a:solidFill>
                  <a:srgbClr val="FFFFFF"/>
                </a:solidFill>
                <a:latin typeface="Arial" charset="0"/>
                <a:cs typeface="Arial Unicode MS" charset="0"/>
              </a:rPr>
              <a:t>AFRICA : 349</a:t>
            </a:r>
            <a:endParaRPr lang="ko-KR" altLang="en-US" sz="3200" b="1">
              <a:solidFill>
                <a:srgbClr val="FFFFFF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02" name="직사각형 201"/>
          <p:cNvSpPr/>
          <p:nvPr/>
        </p:nvSpPr>
        <p:spPr bwMode="auto">
          <a:xfrm>
            <a:off x="3221734" y="5075984"/>
            <a:ext cx="2808017" cy="523204"/>
          </a:xfrm>
          <a:prstGeom prst="rect">
            <a:avLst/>
          </a:prstGeom>
          <a:solidFill>
            <a:schemeClr val="accent6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4" tIns="45712" rIns="91424" bIns="45712" anchor="ctr">
            <a:spAutoFit/>
          </a:bodyPr>
          <a:lstStyle>
            <a:lvl1pPr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latinLnBrk="1" hangingPunct="1"/>
            <a:r>
              <a:rPr lang="en-US" altLang="ko-KR" sz="2800" b="1">
                <a:solidFill>
                  <a:srgbClr val="FFFFFF"/>
                </a:solidFill>
                <a:latin typeface="Arial" charset="0"/>
                <a:cs typeface="Arial Unicode MS" charset="0"/>
              </a:rPr>
              <a:t>OCEANIA : 272</a:t>
            </a:r>
            <a:endParaRPr lang="ko-KR" altLang="en-US" sz="3200" b="1">
              <a:solidFill>
                <a:srgbClr val="FFFFFF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03" name="직사각형 202"/>
          <p:cNvSpPr/>
          <p:nvPr/>
        </p:nvSpPr>
        <p:spPr bwMode="auto">
          <a:xfrm>
            <a:off x="5486881" y="2908147"/>
            <a:ext cx="3635246" cy="5232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anchor="ctr">
            <a:spAutoFit/>
          </a:bodyPr>
          <a:lstStyle>
            <a:lvl1pPr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latinLnBrk="1" hangingPunct="1"/>
            <a:r>
              <a:rPr lang="en-US" altLang="ko-KR" sz="2800" b="1">
                <a:solidFill>
                  <a:srgbClr val="FFFFFF"/>
                </a:solidFill>
                <a:latin typeface="Arial" charset="0"/>
                <a:cs typeface="Arial Unicode MS" charset="0"/>
              </a:rPr>
              <a:t>N. AMERICA : 1417</a:t>
            </a:r>
            <a:endParaRPr lang="ko-KR" altLang="en-US" sz="3200" b="1">
              <a:solidFill>
                <a:srgbClr val="FFFFFF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04" name="직사각형 203"/>
          <p:cNvSpPr/>
          <p:nvPr/>
        </p:nvSpPr>
        <p:spPr bwMode="auto">
          <a:xfrm>
            <a:off x="3203850" y="3518600"/>
            <a:ext cx="2160443" cy="5232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4" tIns="45712" rIns="91424" bIns="45712" anchor="ctr">
            <a:spAutoFit/>
          </a:bodyPr>
          <a:lstStyle>
            <a:lvl1pPr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latinLnBrk="1" hangingPunct="1"/>
            <a:r>
              <a:rPr lang="en-US" altLang="ko-KR" sz="2800" b="1" dirty="0">
                <a:solidFill>
                  <a:srgbClr val="FF0000"/>
                </a:solidFill>
                <a:latin typeface="Arial" charset="0"/>
                <a:cs typeface="Arial Unicode MS" charset="0"/>
              </a:rPr>
              <a:t>ASIA : 930</a:t>
            </a:r>
            <a:endParaRPr lang="ko-KR" altLang="en-US" sz="3200" b="1" dirty="0">
              <a:solidFill>
                <a:srgbClr val="FF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05" name="직사각형 204"/>
          <p:cNvSpPr/>
          <p:nvPr/>
        </p:nvSpPr>
        <p:spPr bwMode="auto">
          <a:xfrm>
            <a:off x="4465249" y="4290024"/>
            <a:ext cx="4355225" cy="523204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anchor="ctr">
            <a:spAutoFit/>
          </a:bodyPr>
          <a:lstStyle>
            <a:lvl1pPr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defTabSz="1039813" eaLnBrk="0" hangingPunct="0"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latinLnBrk="1" hangingPunct="1"/>
            <a:r>
              <a:rPr lang="en-US" altLang="ko-KR" sz="2800" b="1">
                <a:solidFill>
                  <a:srgbClr val="FFFFFF"/>
                </a:solidFill>
                <a:latin typeface="Arial" charset="0"/>
                <a:cs typeface="Arial Unicode MS" charset="0"/>
              </a:rPr>
              <a:t>C.&amp;S. AMERICAS : 305</a:t>
            </a:r>
            <a:endParaRPr lang="ko-KR" altLang="en-US" sz="3200" b="1">
              <a:solidFill>
                <a:srgbClr val="FFFFFF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7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08" y="274638"/>
            <a:ext cx="8229600" cy="200722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</a:rPr>
              <a:t>International Statistical Institute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		</a:t>
            </a:r>
            <a:r>
              <a:rPr lang="en-US" sz="3600" dirty="0" err="1" smtClean="0">
                <a:solidFill>
                  <a:srgbClr val="0000FF"/>
                </a:solidFill>
              </a:rPr>
              <a:t>www.isi-web.org</a:t>
            </a:r>
            <a:r>
              <a:rPr lang="en-US" sz="3600" dirty="0" smtClean="0">
                <a:solidFill>
                  <a:srgbClr val="0000FF"/>
                </a:solidFill>
              </a:rPr>
              <a:t>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4615"/>
            <a:ext cx="8473457" cy="54239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Elected members ~ 2,000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National Statistical Offices, Central Banks, Universities, National Statistical Societies, …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Umbrella for seven international societies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Special Interests Groups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Life Sciences, Risk Analysis, History, Sports, …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Outreach Committees and Regional Networks</a:t>
            </a:r>
          </a:p>
          <a:p>
            <a:r>
              <a:rPr lang="en-US" dirty="0" smtClean="0"/>
              <a:t>Biennial World Statistics Congress</a:t>
            </a:r>
          </a:p>
          <a:p>
            <a:r>
              <a:rPr lang="en-US" dirty="0"/>
              <a:t>F</a:t>
            </a:r>
            <a:r>
              <a:rPr lang="en-US" dirty="0" smtClean="0"/>
              <a:t>ocused conferences and workshops</a:t>
            </a:r>
          </a:p>
          <a:p>
            <a:r>
              <a:rPr lang="en-US" dirty="0" smtClean="0"/>
              <a:t>Journals covering different sub-fields</a:t>
            </a:r>
          </a:p>
          <a:p>
            <a:r>
              <a:rPr lang="en-US" dirty="0" smtClean="0"/>
              <a:t>Platform for</a:t>
            </a:r>
            <a:r>
              <a:rPr lang="en-US" dirty="0" smtClean="0"/>
              <a:t> networking within the international statistical community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 descr="isi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89" y="274638"/>
            <a:ext cx="1513911" cy="142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0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08" y="274638"/>
            <a:ext cx="8229600" cy="200722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</a:rPr>
              <a:t>International Statistical Institute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		</a:t>
            </a:r>
            <a:r>
              <a:rPr lang="en-US" sz="3600" dirty="0" err="1" smtClean="0">
                <a:solidFill>
                  <a:srgbClr val="0000FF"/>
                </a:solidFill>
              </a:rPr>
              <a:t>www.isi-web.org</a:t>
            </a:r>
            <a:r>
              <a:rPr lang="en-US" sz="3600" dirty="0" smtClean="0">
                <a:solidFill>
                  <a:srgbClr val="0000FF"/>
                </a:solidFill>
              </a:rPr>
              <a:t>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4615"/>
            <a:ext cx="8473457" cy="54239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Statistical Capacity Building in Developing Regions</a:t>
            </a:r>
          </a:p>
          <a:p>
            <a:pPr lvl="1"/>
            <a:r>
              <a:rPr lang="en-US" dirty="0" smtClean="0"/>
              <a:t>Official statistics</a:t>
            </a:r>
          </a:p>
          <a:p>
            <a:pPr lvl="1"/>
            <a:r>
              <a:rPr lang="en-US" dirty="0" smtClean="0"/>
              <a:t>Workshops, short courses, online and onsite</a:t>
            </a:r>
          </a:p>
          <a:p>
            <a:pPr lvl="1"/>
            <a:r>
              <a:rPr lang="en-US" dirty="0" smtClean="0"/>
              <a:t>Mentoring</a:t>
            </a:r>
          </a:p>
          <a:p>
            <a:pPr lvl="1"/>
            <a:r>
              <a:rPr lang="en-US" dirty="0" smtClean="0"/>
              <a:t>Career development for women and young statisticians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Promoting professional ethics </a:t>
            </a:r>
            <a:r>
              <a:rPr lang="en-US" dirty="0" smtClean="0"/>
              <a:t>for statistical practice, data collection, and dissemination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ISI Regional Networks </a:t>
            </a:r>
            <a:r>
              <a:rPr lang="en-US" dirty="0" smtClean="0">
                <a:sym typeface="Wingdings"/>
              </a:rPr>
              <a:t> ISI – SEAN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 descr="isi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89" y="274638"/>
            <a:ext cx="1513911" cy="142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6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2013: International Year of Statistics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Goals:</a:t>
            </a:r>
          </a:p>
          <a:p>
            <a:r>
              <a:rPr lang="en-US" dirty="0">
                <a:solidFill>
                  <a:srgbClr val="FF0000"/>
                </a:solidFill>
              </a:rPr>
              <a:t>Increase public awareness of the power and impact of statistics on all aspects of society</a:t>
            </a:r>
          </a:p>
          <a:p>
            <a:r>
              <a:rPr lang="en-US" dirty="0">
                <a:solidFill>
                  <a:srgbClr val="FF0000"/>
                </a:solidFill>
              </a:rPr>
              <a:t>Nurture statistics as a profession, especially among young people</a:t>
            </a:r>
          </a:p>
          <a:p>
            <a:r>
              <a:rPr lang="en-US" dirty="0">
                <a:solidFill>
                  <a:srgbClr val="FF0000"/>
                </a:solidFill>
              </a:rPr>
              <a:t>Promote creativity and development in the sciences of probability and </a:t>
            </a:r>
            <a:r>
              <a:rPr lang="en-US" dirty="0" smtClean="0">
                <a:solidFill>
                  <a:srgbClr val="FF0000"/>
                </a:solidFill>
              </a:rPr>
              <a:t>statistics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Initiated by a group of seven major statistical societies and led by a steering committee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3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ries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8" y="977681"/>
            <a:ext cx="8252209" cy="3975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8635" y="5024305"/>
            <a:ext cx="7875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About 2,300 organizations, from over 100 </a:t>
            </a:r>
            <a:r>
              <a:rPr lang="en-US" sz="2400" dirty="0" smtClean="0">
                <a:solidFill>
                  <a:srgbClr val="FF0000"/>
                </a:solidFill>
              </a:rPr>
              <a:t>countries </a:t>
            </a:r>
            <a:r>
              <a:rPr lang="en-US" sz="2400" dirty="0" smtClean="0"/>
              <a:t>…</a:t>
            </a:r>
            <a:endParaRPr lang="en-US" sz="2400" dirty="0"/>
          </a:p>
          <a:p>
            <a:pPr algn="ctr"/>
            <a:r>
              <a:rPr lang="en-US" sz="2400" dirty="0"/>
              <a:t>P</a:t>
            </a:r>
            <a:r>
              <a:rPr lang="en-US" sz="2400" dirty="0" smtClean="0"/>
              <a:t>rofessional </a:t>
            </a:r>
            <a:r>
              <a:rPr lang="en-US" sz="2400" dirty="0"/>
              <a:t>statistical societies, colleges and universities, primary and secondary schools, businesses, </a:t>
            </a:r>
            <a:endParaRPr lang="en-US" sz="2400" dirty="0" smtClean="0"/>
          </a:p>
          <a:p>
            <a:pPr algn="ctr"/>
            <a:r>
              <a:rPr lang="en-US" sz="2400" dirty="0" smtClean="0"/>
              <a:t>government </a:t>
            </a:r>
            <a:r>
              <a:rPr lang="en-US" sz="2400" dirty="0"/>
              <a:t>entities, and research institutes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58635" y="202369"/>
            <a:ext cx="7478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Participating Organizations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5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Why 2013?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300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</a:t>
            </a:r>
            <a:r>
              <a:rPr lang="en-US" dirty="0" err="1" smtClean="0"/>
              <a:t>Ars</a:t>
            </a:r>
            <a:r>
              <a:rPr lang="en-US" dirty="0" smtClean="0"/>
              <a:t> </a:t>
            </a:r>
            <a:r>
              <a:rPr lang="en-US" dirty="0" err="1" smtClean="0"/>
              <a:t>Conjectandi</a:t>
            </a:r>
            <a:r>
              <a:rPr lang="en-US" dirty="0" smtClean="0"/>
              <a:t> by Jacob Bernoulli</a:t>
            </a:r>
          </a:p>
          <a:p>
            <a:r>
              <a:rPr lang="en-US" dirty="0" smtClean="0"/>
              <a:t>250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the publication of Bayes Theorem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Huge number of activities around the world to celebrate and promote statistics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http://www.statistics2013.org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Plans to continue the momentum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Thank you Malaysia </a:t>
            </a:r>
            <a:r>
              <a:rPr lang="en-US" dirty="0" smtClean="0"/>
              <a:t>for your role in making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Statistics 2013 a grand success!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2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Statistics 2013: Meeting with UN-SG </a:t>
            </a:r>
            <a:endParaRPr lang="en-US" dirty="0"/>
          </a:p>
        </p:txBody>
      </p:sp>
      <p:pic>
        <p:nvPicPr>
          <p:cNvPr id="5" name="Picture 4" descr="ISI-UNSG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024"/>
            <a:ext cx="9144000" cy="58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8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365</Words>
  <Application>Microsoft Macintosh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International Statistical Institute &amp; International Year of Statistics</vt:lpstr>
      <vt:lpstr>International Statistical Institute   www.isi-web.org    </vt:lpstr>
      <vt:lpstr>PowerPoint Presentation</vt:lpstr>
      <vt:lpstr>International Statistical Institute   www.isi-web.org    </vt:lpstr>
      <vt:lpstr>International Statistical Institute   www.isi-web.org    </vt:lpstr>
      <vt:lpstr>2013: International Year of Statistics</vt:lpstr>
      <vt:lpstr>PowerPoint Presentation</vt:lpstr>
      <vt:lpstr>Why 2013?</vt:lpstr>
      <vt:lpstr>Statistics 2013: Meeting with UN-SG 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Statistical Institute &amp; International Year of Statistics</dc:title>
  <dc:creator>Anon Nymous</dc:creator>
  <cp:lastModifiedBy>Anon Nymous</cp:lastModifiedBy>
  <cp:revision>12</cp:revision>
  <dcterms:created xsi:type="dcterms:W3CDTF">2013-11-17T05:26:09Z</dcterms:created>
  <dcterms:modified xsi:type="dcterms:W3CDTF">2013-11-17T15:46:38Z</dcterms:modified>
</cp:coreProperties>
</file>